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88" r:id="rId2"/>
    <p:sldId id="267" r:id="rId3"/>
    <p:sldId id="257" r:id="rId4"/>
    <p:sldId id="259" r:id="rId5"/>
    <p:sldId id="260" r:id="rId6"/>
    <p:sldId id="261" r:id="rId7"/>
    <p:sldId id="279" r:id="rId8"/>
    <p:sldId id="280" r:id="rId9"/>
    <p:sldId id="268" r:id="rId10"/>
    <p:sldId id="263" r:id="rId11"/>
    <p:sldId id="281" r:id="rId12"/>
    <p:sldId id="272" r:id="rId13"/>
    <p:sldId id="273" r:id="rId14"/>
    <p:sldId id="274" r:id="rId15"/>
    <p:sldId id="275" r:id="rId16"/>
    <p:sldId id="276" r:id="rId17"/>
    <p:sldId id="264" r:id="rId18"/>
    <p:sldId id="289" r:id="rId19"/>
    <p:sldId id="290" r:id="rId20"/>
    <p:sldId id="282" r:id="rId21"/>
    <p:sldId id="265" r:id="rId22"/>
    <p:sldId id="28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FBF9"/>
    <a:srgbClr val="4200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6" d="100"/>
          <a:sy n="96" d="100"/>
        </p:scale>
        <p:origin x="13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5/9/2024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675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24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7270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385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5/9/2024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2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435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5/9/2024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991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5/9/2024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83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5/9/2024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675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601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5/9/2024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49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5/9/2024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18870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50" r:id="rId6"/>
    <p:sldLayoutId id="2147483745" r:id="rId7"/>
    <p:sldLayoutId id="2147483746" r:id="rId8"/>
    <p:sldLayoutId id="2147483747" r:id="rId9"/>
    <p:sldLayoutId id="2147483749" r:id="rId10"/>
    <p:sldLayoutId id="214748374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AA240-4E17-0A0D-3BB1-EA9C4AEACA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3412" y="429907"/>
            <a:ext cx="5757998" cy="264604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spcAft>
                <a:spcPts val="1200"/>
              </a:spcAft>
            </a:pPr>
            <a:r>
              <a:rPr lang="en-US" sz="3200" b="1" kern="1200" spc="-50" dirty="0">
                <a:effectLst/>
                <a:latin typeface="+mj-lt"/>
                <a:ea typeface="+mj-ea"/>
                <a:cs typeface="+mj-cs"/>
              </a:rPr>
              <a:t>A Unified Communication System to Bridge the Gap for Inclusive Interaction among Individuals with and without Hearing and Speaking Abilities</a:t>
            </a:r>
            <a:endParaRPr lang="en-US" sz="3200" kern="1200" spc="-50" dirty="0">
              <a:effectLst/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27635-5D99-51DF-B1FA-744CF8D93A65}"/>
              </a:ext>
            </a:extLst>
          </p:cNvPr>
          <p:cNvSpPr>
            <a:spLocks/>
          </p:cNvSpPr>
          <p:nvPr/>
        </p:nvSpPr>
        <p:spPr>
          <a:xfrm>
            <a:off x="954638" y="3619121"/>
            <a:ext cx="4606280" cy="27479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</a:pPr>
            <a:r>
              <a:rPr lang="en-US" sz="2000" b="1">
                <a:solidFill>
                  <a:schemeClr val="tx2"/>
                </a:solidFill>
              </a:rPr>
              <a:t>TEAM </a:t>
            </a:r>
            <a:r>
              <a:rPr lang="en-US" sz="2000" b="1" dirty="0">
                <a:solidFill>
                  <a:schemeClr val="tx2"/>
                </a:solidFill>
              </a:rPr>
              <a:t>MEMBERS:</a:t>
            </a:r>
          </a:p>
          <a:p>
            <a:pPr marL="294894" indent="-228600"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Nandhini S</a:t>
            </a:r>
          </a:p>
          <a:p>
            <a:pPr marL="294894" indent="-228600"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Pavithra S</a:t>
            </a:r>
          </a:p>
          <a:p>
            <a:pPr marL="294894" indent="-228600"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tx2"/>
                </a:solidFill>
              </a:rPr>
              <a:t>Rithikaezhil</a:t>
            </a:r>
            <a:r>
              <a:rPr lang="en-US" sz="2000" dirty="0">
                <a:solidFill>
                  <a:schemeClr val="tx2"/>
                </a:solidFill>
              </a:rPr>
              <a:t> N </a:t>
            </a:r>
          </a:p>
          <a:p>
            <a:pPr marL="294894" indent="-228600"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endParaRPr lang="en-US" sz="2000" b="1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spcBef>
                <a:spcPts val="860"/>
              </a:spcBef>
              <a:buClr>
                <a:schemeClr val="tx2">
                  <a:lumMod val="75000"/>
                  <a:lumOff val="25000"/>
                </a:schemeClr>
              </a:buClr>
            </a:pPr>
            <a:r>
              <a:rPr lang="en-US" sz="2000" b="1" dirty="0">
                <a:solidFill>
                  <a:schemeClr val="tx2"/>
                </a:solidFill>
              </a:rPr>
              <a:t>GUIDE: </a:t>
            </a:r>
            <a:r>
              <a:rPr lang="en-US" sz="2000" dirty="0">
                <a:solidFill>
                  <a:schemeClr val="tx2"/>
                </a:solidFill>
              </a:rPr>
              <a:t>Dr. S. </a:t>
            </a:r>
            <a:r>
              <a:rPr lang="en-US" sz="2000" dirty="0" err="1">
                <a:solidFill>
                  <a:schemeClr val="tx2"/>
                </a:solidFill>
              </a:rPr>
              <a:t>Anitha</a:t>
            </a:r>
            <a:r>
              <a:rPr lang="en-US" sz="2000" dirty="0">
                <a:solidFill>
                  <a:schemeClr val="tx2"/>
                </a:solidFill>
              </a:rPr>
              <a:t> Elavarasi</a:t>
            </a:r>
            <a:endParaRPr lang="en-US" sz="2000" b="1" dirty="0">
              <a:solidFill>
                <a:schemeClr val="tx2"/>
              </a:solidFill>
            </a:endParaRPr>
          </a:p>
          <a:p>
            <a:pPr indent="-228600">
              <a:lnSpc>
                <a:spcPct val="90000"/>
              </a:lnSpc>
              <a:buClr>
                <a:schemeClr val="tx2">
                  <a:lumMod val="75000"/>
                  <a:lumOff val="25000"/>
                </a:schemeClr>
              </a:buClr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10" name="Picture 9" descr="A person and person talking&#10;&#10;Description automatically generated">
            <a:extLst>
              <a:ext uri="{FF2B5EF4-FFF2-40B4-BE49-F238E27FC236}">
                <a16:creationId xmlns:a16="http://schemas.microsoft.com/office/drawing/2014/main" id="{3CF16A7C-C0B6-83C1-552F-A085D6EFD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5422" y="1691342"/>
            <a:ext cx="3475314" cy="3475314"/>
          </a:xfrm>
          <a:prstGeom prst="rect">
            <a:avLst/>
          </a:prstGeom>
        </p:spPr>
      </p:pic>
      <p:sp>
        <p:nvSpPr>
          <p:cNvPr id="4" name="Subtitle 2">
            <a:extLst>
              <a:ext uri="{FF2B5EF4-FFF2-40B4-BE49-F238E27FC236}">
                <a16:creationId xmlns:a16="http://schemas.microsoft.com/office/drawing/2014/main" id="{42449176-F985-EF3E-C9A0-A252B8316845}"/>
              </a:ext>
            </a:extLst>
          </p:cNvPr>
          <p:cNvSpPr txBox="1">
            <a:spLocks/>
          </p:cNvSpPr>
          <p:nvPr/>
        </p:nvSpPr>
        <p:spPr>
          <a:xfrm>
            <a:off x="1784466" y="2519464"/>
            <a:ext cx="4327099" cy="143399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defTabSz="786384">
              <a:spcBef>
                <a:spcPts val="860"/>
              </a:spcBef>
            </a:pPr>
            <a:endParaRPr lang="en-IN" sz="1800" b="1" dirty="0"/>
          </a:p>
        </p:txBody>
      </p:sp>
    </p:spTree>
    <p:extLst>
      <p:ext uri="{BB962C8B-B14F-4D97-AF65-F5344CB8AC3E}">
        <p14:creationId xmlns:p14="http://schemas.microsoft.com/office/powerpoint/2010/main" val="27438044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18391-8487-BE67-D4E5-BD035AA3EF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38F5-D6F2-0C65-F050-8EB4F6F82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20785"/>
            <a:ext cx="10659110" cy="1325563"/>
          </a:xfrm>
        </p:spPr>
        <p:txBody>
          <a:bodyPr>
            <a:normAutofit/>
          </a:bodyPr>
          <a:lstStyle/>
          <a:p>
            <a:r>
              <a:rPr lang="en-US" dirty="0"/>
              <a:t>ARCHITECTURE</a:t>
            </a:r>
            <a:endParaRPr lang="en-IN" dirty="0"/>
          </a:p>
        </p:txBody>
      </p:sp>
      <p:pic>
        <p:nvPicPr>
          <p:cNvPr id="3" name="Picture 2" descr="A diagram of a sign language&#10;&#10;Description automatically generated">
            <a:extLst>
              <a:ext uri="{FF2B5EF4-FFF2-40B4-BE49-F238E27FC236}">
                <a16:creationId xmlns:a16="http://schemas.microsoft.com/office/drawing/2014/main" id="{4A77FC1C-8A5E-1845-6BB4-80C4D857EF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770" y="1523706"/>
            <a:ext cx="9566460" cy="4682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588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92C3553B-E569-89F1-296A-D871E65DF5FA}"/>
              </a:ext>
            </a:extLst>
          </p:cNvPr>
          <p:cNvSpPr/>
          <p:nvPr/>
        </p:nvSpPr>
        <p:spPr>
          <a:xfrm>
            <a:off x="1699792" y="4470573"/>
            <a:ext cx="2108200" cy="661690"/>
          </a:xfrm>
          <a:prstGeom prst="roundRect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698560-85E0-7A2E-92D8-9FF63FB9892F}"/>
              </a:ext>
            </a:extLst>
          </p:cNvPr>
          <p:cNvSpPr txBox="1"/>
          <p:nvPr/>
        </p:nvSpPr>
        <p:spPr>
          <a:xfrm>
            <a:off x="4980001" y="2124122"/>
            <a:ext cx="2323889" cy="736390"/>
          </a:xfrm>
          <a:prstGeom prst="roundRect">
            <a:avLst/>
          </a:prstGeom>
          <a:noFill/>
          <a:ln>
            <a:solidFill>
              <a:srgbClr val="420023"/>
            </a:solidFill>
          </a:ln>
        </p:spPr>
        <p:txBody>
          <a:bodyPr wrap="square" rtlCol="0">
            <a:spAutoFit/>
          </a:bodyPr>
          <a:lstStyle/>
          <a:p>
            <a:pPr algn="ctr"/>
            <a:br>
              <a:rPr lang="en-US" dirty="0"/>
            </a:br>
            <a:r>
              <a:rPr lang="en-US" dirty="0"/>
              <a:t>CNN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039FF9-0CA7-8402-7E1A-B03B31D93390}"/>
              </a:ext>
            </a:extLst>
          </p:cNvPr>
          <p:cNvSpPr txBox="1"/>
          <p:nvPr/>
        </p:nvSpPr>
        <p:spPr>
          <a:xfrm>
            <a:off x="1853887" y="2141894"/>
            <a:ext cx="1841501" cy="715089"/>
          </a:xfrm>
          <a:prstGeom prst="roundRect">
            <a:avLst/>
          </a:prstGeom>
          <a:noFill/>
          <a:ln>
            <a:solidFill>
              <a:srgbClr val="420023"/>
            </a:solidFill>
          </a:ln>
        </p:spPr>
        <p:txBody>
          <a:bodyPr wrap="square" rtlCol="0">
            <a:spAutoFit/>
          </a:bodyPr>
          <a:lstStyle/>
          <a:p>
            <a:pPr algn="ctr"/>
            <a:br>
              <a:rPr lang="en-US" dirty="0"/>
            </a:br>
            <a:r>
              <a:rPr lang="en-US" dirty="0"/>
              <a:t>OpenCV</a:t>
            </a:r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C8042-DAB5-1FBC-1FBB-81BCDF6B6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SYSTEM - MODULES</a:t>
            </a:r>
            <a:endParaRPr lang="en-IN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25E37AF-2229-8AE4-1A9C-B006D706A528}"/>
              </a:ext>
            </a:extLst>
          </p:cNvPr>
          <p:cNvCxnSpPr>
            <a:cxnSpLocks/>
          </p:cNvCxnSpPr>
          <p:nvPr/>
        </p:nvCxnSpPr>
        <p:spPr>
          <a:xfrm>
            <a:off x="1322916" y="3484273"/>
            <a:ext cx="10113434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D3B69D0-49BE-C7EA-9694-000B3D294CCA}"/>
              </a:ext>
            </a:extLst>
          </p:cNvPr>
          <p:cNvSpPr/>
          <p:nvPr/>
        </p:nvSpPr>
        <p:spPr>
          <a:xfrm>
            <a:off x="2537882" y="3281071"/>
            <a:ext cx="414867" cy="406399"/>
          </a:xfrm>
          <a:prstGeom prst="ellipse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endParaRPr lang="en-IN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CA2AD5-FFA7-EC76-8DD3-AD53B38009F2}"/>
              </a:ext>
            </a:extLst>
          </p:cNvPr>
          <p:cNvSpPr/>
          <p:nvPr/>
        </p:nvSpPr>
        <p:spPr>
          <a:xfrm>
            <a:off x="9802284" y="3281071"/>
            <a:ext cx="414867" cy="406399"/>
          </a:xfrm>
          <a:prstGeom prst="ellipse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  <a:endParaRPr lang="en-IN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84EF64E-B9B3-2974-5F56-336342AB017B}"/>
              </a:ext>
            </a:extLst>
          </p:cNvPr>
          <p:cNvSpPr/>
          <p:nvPr/>
        </p:nvSpPr>
        <p:spPr>
          <a:xfrm>
            <a:off x="5964766" y="3281071"/>
            <a:ext cx="414867" cy="406399"/>
          </a:xfrm>
          <a:prstGeom prst="ellipse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  <a:endParaRPr lang="en-IN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C329C4A-9F64-1A0C-CFD6-A60E8AAB021C}"/>
              </a:ext>
            </a:extLst>
          </p:cNvPr>
          <p:cNvSpPr txBox="1"/>
          <p:nvPr/>
        </p:nvSpPr>
        <p:spPr>
          <a:xfrm>
            <a:off x="1853888" y="2024814"/>
            <a:ext cx="1841500" cy="408623"/>
          </a:xfrm>
          <a:prstGeom prst="roundRect">
            <a:avLst/>
          </a:prstGeom>
          <a:solidFill>
            <a:srgbClr val="42002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Data Collection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06BD4D-9A64-E99C-165E-B11959724C8C}"/>
              </a:ext>
            </a:extLst>
          </p:cNvPr>
          <p:cNvSpPr txBox="1"/>
          <p:nvPr/>
        </p:nvSpPr>
        <p:spPr>
          <a:xfrm>
            <a:off x="9040284" y="2041746"/>
            <a:ext cx="1841501" cy="408623"/>
          </a:xfrm>
          <a:prstGeom prst="roundRect">
            <a:avLst/>
          </a:prstGeom>
          <a:solidFill>
            <a:srgbClr val="42002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Communication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E119FF-401F-3935-BBFB-166F7FEE2D0A}"/>
              </a:ext>
            </a:extLst>
          </p:cNvPr>
          <p:cNvSpPr txBox="1"/>
          <p:nvPr/>
        </p:nvSpPr>
        <p:spPr>
          <a:xfrm>
            <a:off x="4980001" y="2037447"/>
            <a:ext cx="2323889" cy="408623"/>
          </a:xfrm>
          <a:prstGeom prst="roundRect">
            <a:avLst/>
          </a:prstGeom>
          <a:solidFill>
            <a:srgbClr val="42002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solidFill>
                  <a:schemeClr val="bg1"/>
                </a:solidFill>
              </a:rPr>
              <a:t>Gesture Recognition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3CBB57-F5B2-D6D8-47D3-AD5B2D241CCF}"/>
              </a:ext>
            </a:extLst>
          </p:cNvPr>
          <p:cNvSpPr txBox="1"/>
          <p:nvPr/>
        </p:nvSpPr>
        <p:spPr>
          <a:xfrm>
            <a:off x="9040284" y="2141894"/>
            <a:ext cx="1841501" cy="715089"/>
          </a:xfrm>
          <a:prstGeom prst="roundRect">
            <a:avLst/>
          </a:prstGeom>
          <a:noFill/>
          <a:ln>
            <a:solidFill>
              <a:srgbClr val="420023"/>
            </a:solidFill>
          </a:ln>
        </p:spPr>
        <p:txBody>
          <a:bodyPr wrap="square" rtlCol="0">
            <a:spAutoFit/>
          </a:bodyPr>
          <a:lstStyle/>
          <a:p>
            <a:pPr algn="ctr"/>
            <a:br>
              <a:rPr lang="en-US" dirty="0"/>
            </a:br>
            <a:r>
              <a:rPr lang="en-US" dirty="0"/>
              <a:t>pyttsx3</a:t>
            </a:r>
            <a:endParaRPr lang="en-IN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5340C7-C91C-DF15-858D-1ABAA79617E3}"/>
              </a:ext>
            </a:extLst>
          </p:cNvPr>
          <p:cNvSpPr txBox="1"/>
          <p:nvPr/>
        </p:nvSpPr>
        <p:spPr>
          <a:xfrm>
            <a:off x="1790015" y="4581576"/>
            <a:ext cx="1927755" cy="1021556"/>
          </a:xfrm>
          <a:prstGeom prst="roundRect">
            <a:avLst/>
          </a:prstGeom>
          <a:solidFill>
            <a:srgbClr val="FDFBF9"/>
          </a:solidFill>
          <a:ln w="12700">
            <a:solidFill>
              <a:srgbClr val="42002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20023"/>
                </a:solidFill>
              </a:rPr>
              <a:t>1. Data Collection</a:t>
            </a:r>
          </a:p>
          <a:p>
            <a:endParaRPr lang="en-IN" dirty="0">
              <a:solidFill>
                <a:srgbClr val="420023"/>
              </a:solidFill>
            </a:endParaRPr>
          </a:p>
          <a:p>
            <a:endParaRPr lang="en-IN" dirty="0">
              <a:solidFill>
                <a:srgbClr val="420023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CF2F44E-D714-D01F-EE64-2327B832FB1E}"/>
              </a:ext>
            </a:extLst>
          </p:cNvPr>
          <p:cNvSpPr/>
          <p:nvPr/>
        </p:nvSpPr>
        <p:spPr>
          <a:xfrm>
            <a:off x="4889778" y="4459782"/>
            <a:ext cx="2575895" cy="778921"/>
          </a:xfrm>
          <a:prstGeom prst="roundRect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77110A4-10D9-3B45-BD06-B552B57B5561}"/>
              </a:ext>
            </a:extLst>
          </p:cNvPr>
          <p:cNvSpPr txBox="1"/>
          <p:nvPr/>
        </p:nvSpPr>
        <p:spPr>
          <a:xfrm>
            <a:off x="4980001" y="4581576"/>
            <a:ext cx="2405947" cy="1021556"/>
          </a:xfrm>
          <a:prstGeom prst="roundRect">
            <a:avLst/>
          </a:prstGeom>
          <a:solidFill>
            <a:srgbClr val="FDFBF9"/>
          </a:solidFill>
          <a:ln w="12700">
            <a:solidFill>
              <a:srgbClr val="42002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rgbClr val="420023"/>
                </a:solidFill>
              </a:rPr>
              <a:t>1. Data Preprocessing</a:t>
            </a:r>
          </a:p>
          <a:p>
            <a:pPr algn="just"/>
            <a:r>
              <a:rPr lang="en-IN" dirty="0">
                <a:solidFill>
                  <a:srgbClr val="420023"/>
                </a:solidFill>
              </a:rPr>
              <a:t>2. Training</a:t>
            </a:r>
          </a:p>
          <a:p>
            <a:pPr algn="just"/>
            <a:r>
              <a:rPr lang="en-IN" dirty="0">
                <a:solidFill>
                  <a:srgbClr val="420023"/>
                </a:solidFill>
              </a:rPr>
              <a:t>3. Gesture Recognition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080ED75C-110D-5FD9-8982-09C08B492675}"/>
              </a:ext>
            </a:extLst>
          </p:cNvPr>
          <p:cNvSpPr/>
          <p:nvPr/>
        </p:nvSpPr>
        <p:spPr>
          <a:xfrm>
            <a:off x="8865705" y="4518178"/>
            <a:ext cx="2337684" cy="731316"/>
          </a:xfrm>
          <a:prstGeom prst="roundRect">
            <a:avLst/>
          </a:prstGeom>
          <a:solidFill>
            <a:srgbClr val="42002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ED7025D-B49A-EA4F-18F1-1F1C32A5CA3E}"/>
              </a:ext>
            </a:extLst>
          </p:cNvPr>
          <p:cNvSpPr txBox="1"/>
          <p:nvPr/>
        </p:nvSpPr>
        <p:spPr>
          <a:xfrm>
            <a:off x="8989214" y="4592368"/>
            <a:ext cx="2129014" cy="1021556"/>
          </a:xfrm>
          <a:prstGeom prst="roundRect">
            <a:avLst/>
          </a:prstGeom>
          <a:solidFill>
            <a:srgbClr val="FDFBF9"/>
          </a:solidFill>
          <a:ln w="12700">
            <a:solidFill>
              <a:srgbClr val="420023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just"/>
            <a:r>
              <a:rPr lang="en-IN" dirty="0">
                <a:solidFill>
                  <a:srgbClr val="420023"/>
                </a:solidFill>
              </a:rPr>
              <a:t>4. Voice Generation</a:t>
            </a:r>
          </a:p>
          <a:p>
            <a:pPr algn="just"/>
            <a:endParaRPr lang="en-IN" dirty="0">
              <a:solidFill>
                <a:srgbClr val="420023"/>
              </a:solidFill>
            </a:endParaRPr>
          </a:p>
          <a:p>
            <a:pPr algn="just"/>
            <a:endParaRPr lang="en-IN" dirty="0">
              <a:solidFill>
                <a:srgbClr val="42002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970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1. 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pPr marL="285750" indent="-285750" algn="just"/>
            <a:r>
              <a:rPr lang="en-IN" sz="2800" dirty="0"/>
              <a:t>Global alphabets, regional language letters, phrases, and sentences</a:t>
            </a:r>
          </a:p>
          <a:p>
            <a:pPr marL="285750" indent="-285750" algn="just"/>
            <a:r>
              <a:rPr lang="en-IN" sz="2800" dirty="0"/>
              <a:t>Utilized a comprehensive global dataset for word and phrase recognition analysis</a:t>
            </a:r>
          </a:p>
          <a:p>
            <a:pPr marL="285750" indent="-285750" algn="just"/>
            <a:r>
              <a:rPr lang="en-IN" sz="2800" dirty="0"/>
              <a:t>Each word represented by multiple scenes shot from various angles and lighting conditions to enhance model robustness.</a:t>
            </a:r>
            <a:endParaRPr lang="en-US" altLang="en-US" sz="28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232" y="4693418"/>
            <a:ext cx="2446215" cy="1499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75730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731" y="374650"/>
            <a:ext cx="10659110" cy="1325563"/>
          </a:xfrm>
        </p:spPr>
        <p:txBody>
          <a:bodyPr/>
          <a:lstStyle/>
          <a:p>
            <a:r>
              <a:rPr lang="en-IN" dirty="0"/>
              <a:t>2. DATA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pPr algn="just"/>
            <a:r>
              <a:rPr lang="en-IN" altLang="en-US" sz="2800" dirty="0"/>
              <a:t>Input image will further used to extract hand gesture features.</a:t>
            </a:r>
          </a:p>
          <a:p>
            <a:pPr algn="just"/>
            <a:r>
              <a:rPr lang="en-IN" altLang="en-US" sz="2800" dirty="0" err="1"/>
              <a:t>MediaPipe</a:t>
            </a:r>
            <a:r>
              <a:rPr lang="en-IN" altLang="en-US" sz="2800" dirty="0"/>
              <a:t> Hand detection is used for finger point detection</a:t>
            </a:r>
          </a:p>
          <a:p>
            <a:pPr algn="just"/>
            <a:r>
              <a:rPr lang="en-IN" altLang="en-US" sz="2800" dirty="0"/>
              <a:t>Thresholding separates hand region from background.</a:t>
            </a:r>
            <a:endParaRPr lang="en-IN" sz="2800" dirty="0"/>
          </a:p>
        </p:txBody>
      </p:sp>
      <p:pic>
        <p:nvPicPr>
          <p:cNvPr id="11" name="Picture 10" descr="A picture containing text, map  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9544" y="4414843"/>
            <a:ext cx="1171907" cy="1156281"/>
          </a:xfrm>
          <a:prstGeom prst="rect">
            <a:avLst/>
          </a:prstGeom>
        </p:spPr>
      </p:pic>
      <p:sp>
        <p:nvSpPr>
          <p:cNvPr id="13" name="TextBox 5"/>
          <p:cNvSpPr txBox="1"/>
          <p:nvPr/>
        </p:nvSpPr>
        <p:spPr>
          <a:xfrm>
            <a:off x="2525584" y="5793751"/>
            <a:ext cx="11122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Raw Image</a:t>
            </a:r>
          </a:p>
        </p:txBody>
      </p:sp>
      <p:sp>
        <p:nvSpPr>
          <p:cNvPr id="5" name="TextBox 11"/>
          <p:cNvSpPr txBox="1"/>
          <p:nvPr/>
        </p:nvSpPr>
        <p:spPr>
          <a:xfrm>
            <a:off x="6659422" y="5793751"/>
            <a:ext cx="2612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IN" sz="1200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After applying finger point detection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005A8A-FED7-C3C0-D7AE-A612425C8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4468" y="4089723"/>
            <a:ext cx="1540603" cy="154060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1E18D3D-497E-C292-939F-4C7604ADB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2540539" y="4089724"/>
            <a:ext cx="1178752" cy="154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4647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6183"/>
            <a:ext cx="10659110" cy="1325563"/>
          </a:xfrm>
        </p:spPr>
        <p:txBody>
          <a:bodyPr/>
          <a:lstStyle/>
          <a:p>
            <a:r>
              <a:rPr lang="en-IN" dirty="0"/>
              <a:t>3. TRAINING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pPr algn="just"/>
            <a:r>
              <a:rPr lang="en-IN" altLang="en-US" sz="2800" dirty="0"/>
              <a:t>CNN-based model utilized for Sign Language Interpretation system.</a:t>
            </a:r>
          </a:p>
          <a:p>
            <a:pPr algn="just"/>
            <a:r>
              <a:rPr lang="en-IN" altLang="en-US" sz="2800" dirty="0"/>
              <a:t>Architecture includes three convolutional layers with </a:t>
            </a:r>
            <a:r>
              <a:rPr lang="en-IN" altLang="en-US" sz="2800" dirty="0" err="1"/>
              <a:t>ReLU</a:t>
            </a:r>
            <a:r>
              <a:rPr lang="en-IN" altLang="en-US" sz="2800" dirty="0"/>
              <a:t> activation, followed by max pooling, flatten, and fully connected layers with SoftMax activation.</a:t>
            </a:r>
          </a:p>
          <a:p>
            <a:pPr algn="just"/>
            <a:r>
              <a:rPr lang="en-IN" altLang="en-US" sz="2800" dirty="0"/>
              <a:t>Adam optimizer employed to enhance accuracy and reduce loss.</a:t>
            </a:r>
          </a:p>
          <a:p>
            <a:pPr algn="just"/>
            <a:r>
              <a:rPr lang="en-IN" altLang="en-US" sz="2800" dirty="0"/>
              <a:t>Trained for 15 epochs, achieving 94% accuracy.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37834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4. GESTURE RECOGNITION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pPr algn="just"/>
            <a:r>
              <a:rPr lang="en-IN" altLang="en-US" sz="2800" dirty="0"/>
              <a:t>Real-time hand gesture captured using OpenCV.</a:t>
            </a:r>
          </a:p>
          <a:p>
            <a:pPr algn="just"/>
            <a:r>
              <a:rPr lang="en-IN" altLang="en-US" sz="2800" dirty="0"/>
              <a:t>Captured image pre-processed and loaded into the trained CNN-based model.</a:t>
            </a:r>
          </a:p>
          <a:p>
            <a:pPr algn="just"/>
            <a:r>
              <a:rPr lang="en-IN" altLang="en-US" sz="2800" dirty="0"/>
              <a:t>Model predicts hand gesture class.</a:t>
            </a:r>
          </a:p>
          <a:p>
            <a:pPr algn="just"/>
            <a:r>
              <a:rPr lang="en-IN" altLang="en-US" sz="2800" dirty="0"/>
              <a:t>Display of predicted hand gesture name.</a:t>
            </a:r>
            <a:endParaRPr lang="en-US" alt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4FD920-D3D6-2DA9-236C-DB4055E83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555167" y="3429000"/>
            <a:ext cx="1867129" cy="236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090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5. SPEECH GENRATION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r>
              <a:rPr lang="en-IN" altLang="en-US" sz="2800" dirty="0"/>
              <a:t>Text-to-speech feature added to enhance communication for hearing-impaired and visually impaired individuals.</a:t>
            </a:r>
          </a:p>
          <a:p>
            <a:r>
              <a:rPr lang="en-IN" altLang="en-US" sz="2800" dirty="0"/>
              <a:t>Implementation utilizes Python libraries - pyttsx3 </a:t>
            </a:r>
          </a:p>
          <a:p>
            <a:r>
              <a:rPr lang="en-IN" altLang="en-US" sz="2800" dirty="0" err="1"/>
              <a:t>Playsound</a:t>
            </a:r>
            <a:r>
              <a:rPr lang="en-IN" altLang="en-US" sz="2800" dirty="0"/>
              <a:t> - for playing audio of recognized text.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96194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A8C4-FD77-3C79-9873-0907A1D1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DISCUSSION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08C45-8EC9-20FB-F629-F7C968DB9D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6"/>
            <a:ext cx="10473855" cy="4241220"/>
          </a:xfrm>
        </p:spPr>
        <p:txBody>
          <a:bodyPr>
            <a:normAutofit/>
          </a:bodyPr>
          <a:lstStyle/>
          <a:p>
            <a:pPr algn="just"/>
            <a:r>
              <a:rPr lang="en-IN" dirty="0"/>
              <a:t>CNN model trained for 15 epochs achieved a 94% accuracy rate.</a:t>
            </a:r>
          </a:p>
          <a:p>
            <a:pPr algn="just"/>
            <a:r>
              <a:rPr lang="en-IN" dirty="0"/>
              <a:t>The accuracy assessment is based on the current training progress.</a:t>
            </a:r>
          </a:p>
          <a:p>
            <a:pPr algn="just"/>
            <a:r>
              <a:rPr lang="en-IN" dirty="0"/>
              <a:t>This milestone indicates significant progress toward achieving accurate sign language recognition.</a:t>
            </a:r>
            <a:endParaRPr lang="en-US" dirty="0"/>
          </a:p>
        </p:txBody>
      </p:sp>
      <p:sp>
        <p:nvSpPr>
          <p:cNvPr id="5" name="AutoShape 2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blob:https://web.whatsapp.com/f6bbce43-3c18-49ac-a260-3d49483e2a9c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2718D1-13DB-65D9-1479-FB3D72D8E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9303" y="3547066"/>
            <a:ext cx="3159370" cy="2435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77FBF4C-83FA-E4A6-A08C-32637458F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795" y="3547066"/>
            <a:ext cx="3257487" cy="24355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70844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A8C4-FD77-3C79-9873-0907A1D1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DISCUSSION</a:t>
            </a:r>
            <a:endParaRPr lang="en-IN" dirty="0"/>
          </a:p>
        </p:txBody>
      </p:sp>
      <p:sp>
        <p:nvSpPr>
          <p:cNvPr id="5" name="AutoShape 2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blob:https://web.whatsapp.com/f6bbce43-3c18-49ac-a260-3d49483e2a9c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GUI">
            <a:hlinkClick r:id="" action="ppaction://media"/>
            <a:extLst>
              <a:ext uri="{FF2B5EF4-FFF2-40B4-BE49-F238E27FC236}">
                <a16:creationId xmlns:a16="http://schemas.microsoft.com/office/drawing/2014/main" id="{B5770609-B77C-38FB-9A54-D5E9AC35CE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20000"/>
          </a:blip>
          <a:stretch>
            <a:fillRect/>
          </a:stretch>
        </p:blipFill>
        <p:spPr>
          <a:xfrm>
            <a:off x="1694101" y="1690688"/>
            <a:ext cx="8825388" cy="4527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9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7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BA8C4-FD77-3C79-9873-0907A1D12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AND DISCUSSION</a:t>
            </a:r>
            <a:endParaRPr lang="en-IN" dirty="0"/>
          </a:p>
        </p:txBody>
      </p:sp>
      <p:sp>
        <p:nvSpPr>
          <p:cNvPr id="5" name="AutoShape 2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blob:https://web.whatsapp.com/a62ca651-a925-4498-b85b-aac79c0958b1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8" descr="blob:https://web.whatsapp.com/f6bbce43-3c18-49ac-a260-3d49483e2a9c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WebPage">
            <a:hlinkClick r:id="" action="ppaction://media"/>
            <a:extLst>
              <a:ext uri="{FF2B5EF4-FFF2-40B4-BE49-F238E27FC236}">
                <a16:creationId xmlns:a16="http://schemas.microsoft.com/office/drawing/2014/main" id="{86295FA9-77A1-75AF-A5D0-03FB50B39B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20000"/>
          </a:blip>
          <a:stretch>
            <a:fillRect/>
          </a:stretch>
        </p:blipFill>
        <p:spPr>
          <a:xfrm>
            <a:off x="1716627" y="1690688"/>
            <a:ext cx="8758745" cy="4379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0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365125"/>
            <a:ext cx="10659110" cy="1325563"/>
          </a:xfrm>
        </p:spPr>
        <p:txBody>
          <a:bodyPr>
            <a:normAutofit fontScale="90000"/>
          </a:bodyPr>
          <a:lstStyle/>
          <a:p>
            <a:r>
              <a:rPr lang="en-IN" dirty="0"/>
              <a:t>BACKGROUND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45" y="2141537"/>
            <a:ext cx="10659110" cy="4351338"/>
          </a:xfrm>
        </p:spPr>
        <p:txBody>
          <a:bodyPr>
            <a:normAutofit/>
          </a:bodyPr>
          <a:lstStyle/>
          <a:p>
            <a:pPr algn="just">
              <a:spcBef>
                <a:spcPct val="30000"/>
              </a:spcBef>
              <a:spcAft>
                <a:spcPct val="30000"/>
              </a:spcAft>
            </a:pPr>
            <a:r>
              <a:rPr lang="en-IN" altLang="en-US" sz="2800" dirty="0"/>
              <a:t>High prevalence of hearing impairments, especially in countries like India.</a:t>
            </a:r>
          </a:p>
          <a:p>
            <a:pPr algn="just">
              <a:spcBef>
                <a:spcPct val="30000"/>
              </a:spcBef>
              <a:spcAft>
                <a:spcPct val="30000"/>
              </a:spcAft>
            </a:pPr>
            <a:r>
              <a:rPr lang="en-IN" altLang="en-US" sz="2800" dirty="0"/>
              <a:t>Communication barriers between individuals with hearing impairments and those without.</a:t>
            </a:r>
          </a:p>
          <a:p>
            <a:pPr algn="just">
              <a:spcBef>
                <a:spcPct val="30000"/>
              </a:spcBef>
              <a:spcAft>
                <a:spcPct val="30000"/>
              </a:spcAft>
            </a:pPr>
            <a:r>
              <a:rPr lang="en-IN" altLang="en-US" sz="2800" dirty="0"/>
              <a:t>Limited understanding and proficiency in sign language among the general population.</a:t>
            </a:r>
          </a:p>
          <a:p>
            <a:pPr algn="just">
              <a:spcBef>
                <a:spcPct val="30000"/>
              </a:spcBef>
              <a:spcAft>
                <a:spcPct val="30000"/>
              </a:spcAft>
            </a:pPr>
            <a:r>
              <a:rPr lang="en-IN" altLang="en-US" sz="2800" dirty="0"/>
              <a:t>Importance of promoting inclusivity and accessibility for individuals with hearing impairments.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90934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3C925C-DCAE-15C9-F560-0D8E0E415D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A9DF1-60DA-D2F4-8138-314B4DABF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CONCLUSION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32EAD-A457-3758-199A-144DEF6D0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141537"/>
            <a:ext cx="10659110" cy="4351338"/>
          </a:xfrm>
        </p:spPr>
        <p:txBody>
          <a:bodyPr>
            <a:normAutofit/>
          </a:bodyPr>
          <a:lstStyle/>
          <a:p>
            <a:r>
              <a:rPr lang="en-IN" altLang="en-US" sz="2800" dirty="0"/>
              <a:t>Achieved 94% accuracy in recognizing </a:t>
            </a:r>
            <a:r>
              <a:rPr lang="en-IN" altLang="en-US" sz="2800" dirty="0" err="1"/>
              <a:t>Uyir</a:t>
            </a:r>
            <a:r>
              <a:rPr lang="en-IN" altLang="en-US" sz="2800" dirty="0"/>
              <a:t>, Mei, </a:t>
            </a:r>
            <a:r>
              <a:rPr lang="en-IN" altLang="en-US" sz="2800" dirty="0" err="1"/>
              <a:t>Ayutha</a:t>
            </a:r>
            <a:r>
              <a:rPr lang="en-IN" altLang="en-US" sz="2800" dirty="0"/>
              <a:t> </a:t>
            </a:r>
            <a:r>
              <a:rPr lang="en-IN" altLang="en-US" sz="2800" dirty="0" err="1"/>
              <a:t>Eluthukal</a:t>
            </a:r>
            <a:r>
              <a:rPr lang="en-IN" altLang="en-US" sz="2800" dirty="0"/>
              <a:t>, English alphabets, and digits.</a:t>
            </a:r>
          </a:p>
          <a:p>
            <a:r>
              <a:rPr lang="en-IN" altLang="en-US" sz="2800" dirty="0"/>
              <a:t>Strong foundation for improved communication accessibility.</a:t>
            </a:r>
          </a:p>
          <a:p>
            <a:r>
              <a:rPr lang="en-IN" altLang="en-US" sz="2800" dirty="0"/>
              <a:t>Future plans include expanding language support to include Regional sign language.</a:t>
            </a:r>
          </a:p>
          <a:p>
            <a:r>
              <a:rPr lang="en-IN" altLang="en-US" sz="2800" dirty="0"/>
              <a:t>Integration of everyday phrases for broader inclusivity.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3839422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337BB-D8CA-CF1B-5606-2FD9B9DD2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F9953-7688-C2AE-ADD4-50785A4263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824" y="1475767"/>
            <a:ext cx="10754526" cy="5017108"/>
          </a:xfrm>
        </p:spPr>
        <p:txBody>
          <a:bodyPr numCol="2">
            <a:noAutofit/>
          </a:bodyPr>
          <a:lstStyle/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[1] Jayesh S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Sonkusare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Nilkanth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B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Chopade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Ravindra Sor, Sunil L Trade "A review on hand gesture recognition system" 2015. International conference on computing communication control and Automation.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[2] Prof Radha S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Shirbate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Mr Vedant D Shinde, Ms Sanam A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Metkari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Ms Pooja U Borkar, Ms Mayuri A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Khangde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"Sign Language Recognition using machine learning algorithm"(2020).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[3] Raksha Amer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Kadhim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Mentadher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kameer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"A real-time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american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sign language recognition system using convolutional neural network for real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datasets"TEM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joprnal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9(3):937,2020.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[4] Sai Bharat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Pandigala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Gogineni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Hrushikesh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Mahav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Saranu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Kishore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kumar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,"Video based  sign language recognition using CNN-LSTM", Published on IRJET (2022).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[5] Jiao, P., Min, Y., Li, Y., Wang, X., Lei, L., &amp; Chen, X. (2023).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CoSign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Exploring Co-occurrence Signals in Skeleton-based Continuous Sign Language Recognition. In Proceedings of the IEEE/CVF International Conference on Computer Vision (pp. 20676-20686).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[6] Kaur, J., &amp; Krishna, C. R. (2019). An efficient Indian sign language recognition system using sift descriptor. International Journal of Engineering and Advanced Technology, 8(6), 1456-1461.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[7]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Suardi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C.,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Handayani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N., Asmara, R. A.,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Wibawa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P.,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Hayati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L. N., &amp; 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Azis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H. (2021, April). Design of Sign Language Recognition Using E-CNN. In 2021 3rd East Indonesia Conference on Computer and Information Technology (</a:t>
            </a:r>
            <a:r>
              <a:rPr lang="en-IN" sz="1400" kern="1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EIConCIT</a:t>
            </a: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) (pp. 166-170). IEEE.</a:t>
            </a: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[8] Kaur, J., &amp; Krishna, C. R. (2019). An efficient Indian sign language recognition system using sift descriptor. International Journal of Engineering and Advanced Technology, 8(6), 1456-1461.</a:t>
            </a:r>
            <a:endParaRPr lang="en-IN" sz="1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[9]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Elavarasi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S. A.,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Jayanthi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J., &amp;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Basker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N. (2019). Trajectory object detection using deep learning algorithms. Int. J. Recent Technol.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Eng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8.</a:t>
            </a:r>
          </a:p>
          <a:p>
            <a:pPr indent="0" algn="just">
              <a:lnSpc>
                <a:spcPct val="100000"/>
              </a:lnSpc>
              <a:spcAft>
                <a:spcPts val="800"/>
              </a:spcAft>
              <a:buNone/>
              <a:tabLst>
                <a:tab pos="1017905" algn="l"/>
              </a:tabLst>
            </a:pP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[10]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Sridharan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M.,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Arulanandam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D. C. R.,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Chinnasamy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R. K.,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Thimmanna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S., &amp;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Dhandapani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, S. (2021). Recognition of font and </a:t>
            </a:r>
            <a:r>
              <a:rPr lang="en-IN" sz="1400" dirty="0" err="1">
                <a:latin typeface="Times New Roman" pitchFamily="18" charset="0"/>
                <a:cs typeface="Times New Roman" pitchFamily="18" charset="0"/>
              </a:rPr>
              <a:t>tamil</a:t>
            </a:r>
            <a:r>
              <a:rPr lang="en-IN" sz="1400" dirty="0">
                <a:latin typeface="Times New Roman" pitchFamily="18" charset="0"/>
                <a:cs typeface="Times New Roman" pitchFamily="18" charset="0"/>
              </a:rPr>
              <a:t> letter in images using deep learning. Applied Computer Science, 17(2).</a:t>
            </a:r>
          </a:p>
        </p:txBody>
      </p:sp>
    </p:spTree>
    <p:extLst>
      <p:ext uri="{BB962C8B-B14F-4D97-AF65-F5344CB8AC3E}">
        <p14:creationId xmlns:p14="http://schemas.microsoft.com/office/powerpoint/2010/main" val="10554261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79C50-4EDC-9EF5-9DE2-D5902AD88F88}"/>
              </a:ext>
            </a:extLst>
          </p:cNvPr>
          <p:cNvSpPr txBox="1">
            <a:spLocks/>
          </p:cNvSpPr>
          <p:nvPr/>
        </p:nvSpPr>
        <p:spPr>
          <a:xfrm>
            <a:off x="3275624" y="2869035"/>
            <a:ext cx="5640752" cy="111992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1200"/>
              </a:spcAft>
            </a:pPr>
            <a:r>
              <a:rPr lang="en-US" sz="6000" b="1" spc="-50" dirty="0"/>
              <a:t>THANK YOU</a:t>
            </a:r>
            <a:endParaRPr lang="en-US" sz="6000" spc="-50" dirty="0"/>
          </a:p>
        </p:txBody>
      </p:sp>
    </p:spTree>
    <p:extLst>
      <p:ext uri="{BB962C8B-B14F-4D97-AF65-F5344CB8AC3E}">
        <p14:creationId xmlns:p14="http://schemas.microsoft.com/office/powerpoint/2010/main" val="566249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365125"/>
            <a:ext cx="10659110" cy="1325563"/>
          </a:xfrm>
        </p:spPr>
        <p:txBody>
          <a:bodyPr/>
          <a:lstStyle/>
          <a:p>
            <a:r>
              <a:rPr lang="en-US" dirty="0"/>
              <a:t>PROBLEM STATEMENT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45" y="2141537"/>
            <a:ext cx="10659110" cy="4351338"/>
          </a:xfrm>
        </p:spPr>
        <p:txBody>
          <a:bodyPr>
            <a:normAutofit/>
          </a:bodyPr>
          <a:lstStyle/>
          <a:p>
            <a:pPr algn="just"/>
            <a:r>
              <a:rPr lang="en-IN" sz="2800" dirty="0"/>
              <a:t>Communication barriers exist between those with and without hearing and speaking abilities, limiting interaction.</a:t>
            </a:r>
          </a:p>
          <a:p>
            <a:pPr algn="just"/>
            <a:r>
              <a:rPr lang="en-IN" sz="2800" dirty="0"/>
              <a:t>To develop a real-time system using Computer Vision, Machine Learning to accurately interpret hand gestures </a:t>
            </a:r>
          </a:p>
          <a:p>
            <a:pPr algn="just"/>
            <a:r>
              <a:rPr lang="en-IN" sz="2800" dirty="0"/>
              <a:t>Enable seamless communication through speech conversion.</a:t>
            </a:r>
          </a:p>
          <a:p>
            <a:pPr algn="just"/>
            <a:r>
              <a:rPr lang="en-IN" sz="2800" dirty="0"/>
              <a:t>Utilize CNN for accurate gesture recognition and </a:t>
            </a:r>
            <a:r>
              <a:rPr lang="en-IN" sz="2800" dirty="0" err="1"/>
              <a:t>pyttsx</a:t>
            </a:r>
            <a:r>
              <a:rPr lang="en-IN" sz="2800" dirty="0"/>
              <a:t> for translating sign languages into spoken languages.</a:t>
            </a:r>
          </a:p>
        </p:txBody>
      </p:sp>
    </p:spTree>
    <p:extLst>
      <p:ext uri="{BB962C8B-B14F-4D97-AF65-F5344CB8AC3E}">
        <p14:creationId xmlns:p14="http://schemas.microsoft.com/office/powerpoint/2010/main" val="4159670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0CECAB-5828-75D4-70F8-883B0896B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365125"/>
            <a:ext cx="10659110" cy="1325563"/>
          </a:xfrm>
        </p:spPr>
        <p:txBody>
          <a:bodyPr/>
          <a:lstStyle/>
          <a:p>
            <a:r>
              <a:rPr lang="en-IN" dirty="0"/>
              <a:t>LITERATURE REVIEW 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E14B938-91B8-5CCC-FF07-4C1B1E691885}"/>
              </a:ext>
            </a:extLst>
          </p:cNvPr>
          <p:cNvGraphicFramePr>
            <a:graphicFrameLocks noGrp="1"/>
          </p:cNvGraphicFramePr>
          <p:nvPr/>
        </p:nvGraphicFramePr>
        <p:xfrm>
          <a:off x="943555" y="1690688"/>
          <a:ext cx="10304889" cy="473235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4963">
                  <a:extLst>
                    <a:ext uri="{9D8B030D-6E8A-4147-A177-3AD203B41FA5}">
                      <a16:colId xmlns:a16="http://schemas.microsoft.com/office/drawing/2014/main" val="288250992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1107911738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318755566"/>
                    </a:ext>
                  </a:extLst>
                </a:gridCol>
              </a:tblGrid>
              <a:tr h="708991"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u="none" strike="noStrike" kern="1200" baseline="0" dirty="0">
                          <a:solidFill>
                            <a:srgbClr val="420023"/>
                          </a:solidFill>
                          <a:latin typeface="+mn-lt"/>
                          <a:ea typeface="+mn-ea"/>
                          <a:cs typeface="+mn-cs"/>
                        </a:rPr>
                        <a:t>AUTHOR, PAPER TITLE &amp; JOURNAL NAME, YEAR</a:t>
                      </a:r>
                      <a:endParaRPr lang="en-IN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APPROACH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FINDINGS 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07906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Yin,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Aoxiong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et al. "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Mlslt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 Towards multilingual sign language translation." 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Proceedings of the IEEE/CVF Conference on Computer Vision and Pattern Recognition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2022.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 for continuous sign recognition on ISLR and CSLR dataset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</a:t>
                      </a:r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any Cardinality for single sign from continuous sign language recognition with very good accuracy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456337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Dushyant Kumar Singh, “3D-CNN based Dynamic Gesture Recognition for Indian Sign Language </a:t>
                      </a:r>
                      <a:r>
                        <a:rPr lang="en-IN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Modeling</a:t>
                      </a:r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”,</a:t>
                      </a:r>
                      <a:r>
                        <a:rPr lang="en-IN" sz="18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5</a:t>
                      </a:r>
                      <a:r>
                        <a:rPr lang="en-IN" sz="1800" b="0" i="1" u="none" strike="noStrike" kern="1200" baseline="300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th</a:t>
                      </a:r>
                      <a:r>
                        <a:rPr lang="en-IN" sz="1800" b="0" i="1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International Conference on AI in Computational Linguistics</a:t>
                      </a:r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, 2021</a:t>
                      </a:r>
                      <a:endParaRPr lang="en-IN" i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3D Convolutional Neural Network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20 ISL words,accuracy-88%, helps in reducing problems faced while communicating with deaf and dumb people.</a:t>
                      </a:r>
                    </a:p>
                    <a:p>
                      <a:r>
                        <a:rPr lang="en-IN" sz="1800" b="1" i="0" u="none" strike="noStrike" kern="1200" baseline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Drawback:</a:t>
                      </a:r>
                    </a:p>
                    <a:p>
                      <a:r>
                        <a:rPr lang="en-IN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Model trained for only 20 words, absence of speech generation, low accuracy</a:t>
                      </a:r>
                      <a:endParaRPr lang="en-IN" sz="18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92279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9844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BAA5-45F8-1383-7048-71FD348BE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3" y="365125"/>
            <a:ext cx="10659110" cy="1325563"/>
          </a:xfrm>
        </p:spPr>
        <p:txBody>
          <a:bodyPr/>
          <a:lstStyle/>
          <a:p>
            <a:r>
              <a:rPr lang="en-IN" dirty="0"/>
              <a:t>LITERATURE REVIEW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597697-EA64-73C8-3F77-EA854177883D}"/>
              </a:ext>
            </a:extLst>
          </p:cNvPr>
          <p:cNvGraphicFramePr>
            <a:graphicFrameLocks noGrp="1"/>
          </p:cNvGraphicFramePr>
          <p:nvPr/>
        </p:nvGraphicFramePr>
        <p:xfrm>
          <a:off x="943553" y="1690688"/>
          <a:ext cx="10304889" cy="445803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4963">
                  <a:extLst>
                    <a:ext uri="{9D8B030D-6E8A-4147-A177-3AD203B41FA5}">
                      <a16:colId xmlns:a16="http://schemas.microsoft.com/office/drawing/2014/main" val="288250992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1107911738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318755566"/>
                    </a:ext>
                  </a:extLst>
                </a:gridCol>
              </a:tblGrid>
              <a:tr h="708991"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u="none" strike="noStrike" kern="1200" baseline="0" dirty="0">
                          <a:solidFill>
                            <a:srgbClr val="420023"/>
                          </a:solidFill>
                          <a:latin typeface="+mn-lt"/>
                          <a:ea typeface="+mn-ea"/>
                          <a:cs typeface="+mn-cs"/>
                        </a:rPr>
                        <a:t>AUTHOR, PAPER TITLE &amp; JOURNAL NAME, YEAR</a:t>
                      </a:r>
                      <a:endParaRPr lang="en-IN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APPROACH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FINDINGS 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07906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Suardi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Citra, et al. "Design of Sign Language Recognition Using E-CNN." 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2021 3rd East Indonesia Conference on Computer and Information Technology (</a:t>
                      </a:r>
                      <a:r>
                        <a:rPr lang="en-IN" sz="18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EIConCIT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IEEE, 2021.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 with filtering and deep learning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 resolves visual recognition problems with higher accuracy and ensemble methods, deep learning were employed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6521553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dirty="0"/>
                        <a:t>Rachana Patil1, Vivek Patil1, Abhishek Bahuguna1, and Mr. Gaurav Datkhile1, “</a:t>
                      </a:r>
                      <a:r>
                        <a:rPr lang="en-US" sz="1800" dirty="0"/>
                        <a:t>Indian sign language recognition using convolutional neural network”,</a:t>
                      </a:r>
                      <a:r>
                        <a:rPr lang="en-IN" sz="1800" dirty="0"/>
                        <a:t> </a:t>
                      </a:r>
                      <a:r>
                        <a:rPr lang="en-IN" sz="1800" i="1" dirty="0"/>
                        <a:t>ITM Web of Conferences</a:t>
                      </a:r>
                      <a:r>
                        <a:rPr lang="en-IN" sz="1800" dirty="0"/>
                        <a:t>, 2021 </a:t>
                      </a:r>
                      <a:endParaRPr kumimoji="0" lang="en-US" sz="1800" b="0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Computer  Vision techniques such as gray-scale, dilation and mask operation, CNN</a:t>
                      </a:r>
                    </a:p>
                    <a:p>
                      <a:pPr algn="just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ISL dataset(1-10 digits), accuracy-95%, used for effective human machine interaction</a:t>
                      </a:r>
                    </a:p>
                    <a:p>
                      <a:pPr algn="just"/>
                      <a:r>
                        <a:rPr lang="en-IN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Drawback: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Dataset consists of only digits and the model is trained only for recognizing digits.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971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60449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4FF1B-6D53-A988-3335-63604B68A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3" y="387253"/>
            <a:ext cx="10659110" cy="1325563"/>
          </a:xfrm>
        </p:spPr>
        <p:txBody>
          <a:bodyPr/>
          <a:lstStyle/>
          <a:p>
            <a:r>
              <a:rPr lang="en-IN" dirty="0"/>
              <a:t>LITERATURE REVIEW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35F7FAC-F4C0-5420-EFE7-03997209A175}"/>
              </a:ext>
            </a:extLst>
          </p:cNvPr>
          <p:cNvGraphicFramePr>
            <a:graphicFrameLocks noGrp="1"/>
          </p:cNvGraphicFramePr>
          <p:nvPr/>
        </p:nvGraphicFramePr>
        <p:xfrm>
          <a:off x="943553" y="1708150"/>
          <a:ext cx="10304889" cy="473235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4963">
                  <a:extLst>
                    <a:ext uri="{9D8B030D-6E8A-4147-A177-3AD203B41FA5}">
                      <a16:colId xmlns:a16="http://schemas.microsoft.com/office/drawing/2014/main" val="288250992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1107911738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318755566"/>
                    </a:ext>
                  </a:extLst>
                </a:gridCol>
              </a:tblGrid>
              <a:tr h="708991"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u="none" strike="noStrike" kern="1200" baseline="0" dirty="0">
                          <a:solidFill>
                            <a:srgbClr val="420023"/>
                          </a:solidFill>
                          <a:latin typeface="+mn-lt"/>
                          <a:ea typeface="+mn-ea"/>
                          <a:cs typeface="+mn-cs"/>
                        </a:rPr>
                        <a:t>AUTHOR, PAPER TITLE &amp; JOURNAL NAME, YEAR</a:t>
                      </a:r>
                      <a:endParaRPr lang="en-IN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APPROACH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FINDINGS 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07906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Kadhim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Rasha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Amer, and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Muntadher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Khamees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"A Real-Time American Sign Language Recognition System using Convolutional Neural Network for Real Datasets." </a:t>
                      </a:r>
                      <a:r>
                        <a:rPr lang="en-IN" sz="1800" b="0" i="1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Tem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Journal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9, no. 3 (2020).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CNN for spatial feature extraction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Efficient feature extraction from video frames on ASL dataset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Mehreen </a:t>
                      </a:r>
                      <a:r>
                        <a:rPr lang="en-IN" dirty="0" err="1"/>
                        <a:t>Hurroo</a:t>
                      </a:r>
                      <a:r>
                        <a:rPr lang="en-IN" dirty="0"/>
                        <a:t>, Mohammad Elham </a:t>
                      </a:r>
                      <a:r>
                        <a:rPr lang="en-IN" dirty="0" err="1"/>
                        <a:t>Walizad</a:t>
                      </a:r>
                      <a:r>
                        <a:rPr lang="en-IN" dirty="0"/>
                        <a:t>, “Sign Language Recognition System using Convolutional Neural Network and Computer Vision”, </a:t>
                      </a:r>
                      <a:r>
                        <a:rPr lang="en-IN" i="1" dirty="0"/>
                        <a:t>International Journal of Engineering Research &amp; Technology (IJERT)</a:t>
                      </a:r>
                      <a:r>
                        <a:rPr lang="en-IN" dirty="0"/>
                        <a:t>, dec-2020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Uses CNN of 3 layers with </a:t>
                      </a:r>
                      <a:r>
                        <a:rPr lang="en-IN" dirty="0" err="1"/>
                        <a:t>ReLu</a:t>
                      </a:r>
                      <a:r>
                        <a:rPr lang="en-IN" dirty="0"/>
                        <a:t>, 2D CNN with tensor flow library</a:t>
                      </a:r>
                    </a:p>
                    <a:p>
                      <a:pPr algn="just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ASL Dataset with 10 alphabets, accuracy-90%, used in real-time for sign language recognition</a:t>
                      </a:r>
                    </a:p>
                    <a:p>
                      <a:pPr algn="just"/>
                      <a:r>
                        <a:rPr lang="en-IN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Drawback:</a:t>
                      </a:r>
                    </a:p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Model is trained only for 10 alphabets.</a:t>
                      </a:r>
                    </a:p>
                    <a:p>
                      <a:pPr algn="just"/>
                      <a:endParaRPr lang="en-IN" sz="1800" b="1" i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069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1434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C3BFA2-D373-B48C-494B-D6C97A271A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CD7172-AE3D-E07D-206E-7CD30E19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2" y="381663"/>
            <a:ext cx="10667533" cy="1282464"/>
          </a:xfrm>
        </p:spPr>
        <p:txBody>
          <a:bodyPr/>
          <a:lstStyle/>
          <a:p>
            <a:r>
              <a:rPr lang="en-IN" dirty="0"/>
              <a:t>LITERATURE REVIEW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4496BCB-B134-AC35-130A-07F611FDD3FC}"/>
              </a:ext>
            </a:extLst>
          </p:cNvPr>
          <p:cNvGraphicFramePr>
            <a:graphicFrameLocks noGrp="1"/>
          </p:cNvGraphicFramePr>
          <p:nvPr/>
        </p:nvGraphicFramePr>
        <p:xfrm>
          <a:off x="943555" y="1664127"/>
          <a:ext cx="10304889" cy="473235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4963">
                  <a:extLst>
                    <a:ext uri="{9D8B030D-6E8A-4147-A177-3AD203B41FA5}">
                      <a16:colId xmlns:a16="http://schemas.microsoft.com/office/drawing/2014/main" val="288250992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1107911738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318755566"/>
                    </a:ext>
                  </a:extLst>
                </a:gridCol>
              </a:tblGrid>
              <a:tr h="708991"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u="none" strike="noStrike" kern="1200" baseline="0" dirty="0">
                          <a:solidFill>
                            <a:srgbClr val="420023"/>
                          </a:solidFill>
                          <a:latin typeface="+mn-lt"/>
                          <a:ea typeface="+mn-ea"/>
                          <a:cs typeface="+mn-cs"/>
                        </a:rPr>
                        <a:t>AUTHOR, PAPER TITLE &amp; JOURNAL NAME, YEAR</a:t>
                      </a:r>
                      <a:endParaRPr lang="en-IN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APPROACH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FINDINGS 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07906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Amrita Thakur, </a:t>
                      </a:r>
                      <a:r>
                        <a:rPr lang="en-IN" dirty="0" err="1"/>
                        <a:t>Pujan</a:t>
                      </a:r>
                      <a:r>
                        <a:rPr lang="en-IN" dirty="0"/>
                        <a:t> </a:t>
                      </a:r>
                      <a:r>
                        <a:rPr lang="en-IN" dirty="0" err="1"/>
                        <a:t>Budhathoki</a:t>
                      </a:r>
                      <a:r>
                        <a:rPr lang="en-IN" dirty="0"/>
                        <a:t>, Sarmila Upreti, Shirish Shrestha, </a:t>
                      </a:r>
                      <a:r>
                        <a:rPr lang="en-IN" dirty="0" err="1"/>
                        <a:t>Subarna</a:t>
                      </a:r>
                      <a:r>
                        <a:rPr lang="en-IN" dirty="0"/>
                        <a:t> Shakya, “Real time sign language recognition and speech generation”, </a:t>
                      </a:r>
                      <a:r>
                        <a:rPr lang="en-IN" i="1" dirty="0"/>
                        <a:t>Journal of innovative image processing</a:t>
                      </a:r>
                      <a:r>
                        <a:rPr lang="en-IN" dirty="0"/>
                        <a:t>, 2020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CNN, VGG-16 model</a:t>
                      </a:r>
                    </a:p>
                    <a:p>
                      <a:pPr algn="just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b="0" dirty="0"/>
                        <a:t>ASL dataset,accuracy-94.65%,can be used as learning tool for beginners</a:t>
                      </a:r>
                    </a:p>
                    <a:p>
                      <a:pPr algn="just"/>
                      <a:r>
                        <a:rPr lang="en-IN" b="1" dirty="0"/>
                        <a:t>Drawback:</a:t>
                      </a:r>
                    </a:p>
                    <a:p>
                      <a:pPr algn="just"/>
                      <a:r>
                        <a:rPr lang="en-IN" b="0" dirty="0"/>
                        <a:t>Lack of generating basic words</a:t>
                      </a:r>
                    </a:p>
                    <a:p>
                      <a:pPr algn="just"/>
                      <a:endParaRPr lang="en-IN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41223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Sonkusare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Jayesh S.,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Nilkanth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B.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Chopade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Ravindra Sor, and Sunil L.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Tade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"A review on hand gesture recognition system." In 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2015 International Conference on Computing Communication Control and Automation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IEEE, 2015.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Camshift</a:t>
                      </a:r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for tracking, MRS-CRF for recognition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dirty="0"/>
                        <a:t>Features compared to Shift algorithm, Efficient for dynamic gesture recognition on self generated dataset</a:t>
                      </a:r>
                    </a:p>
                    <a:p>
                      <a:pPr algn="just"/>
                      <a:r>
                        <a:rPr lang="en-US" b="1" dirty="0"/>
                        <a:t>Drawback:</a:t>
                      </a:r>
                    </a:p>
                    <a:p>
                      <a:pPr algn="just"/>
                      <a:r>
                        <a:rPr lang="en-US" b="0" dirty="0"/>
                        <a:t>CNN give 90.45% accuracy when compared to CRF which gives only 85.3%</a:t>
                      </a:r>
                      <a:endParaRPr lang="en-IN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456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3889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164B0-AE64-FDCE-B5B6-7DC80E84B6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8EDAA-AB16-075C-CD3F-2CB141B68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6445" y="420094"/>
            <a:ext cx="10659110" cy="1325563"/>
          </a:xfrm>
        </p:spPr>
        <p:txBody>
          <a:bodyPr/>
          <a:lstStyle/>
          <a:p>
            <a:r>
              <a:rPr lang="en-IN" dirty="0"/>
              <a:t>LITERATURE REVIEW 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F1D124-A913-5FEC-DFC8-09ED6357BE24}"/>
              </a:ext>
            </a:extLst>
          </p:cNvPr>
          <p:cNvGraphicFramePr>
            <a:graphicFrameLocks noGrp="1"/>
          </p:cNvGraphicFramePr>
          <p:nvPr/>
        </p:nvGraphicFramePr>
        <p:xfrm>
          <a:off x="943555" y="1622067"/>
          <a:ext cx="10304889" cy="50066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34963">
                  <a:extLst>
                    <a:ext uri="{9D8B030D-6E8A-4147-A177-3AD203B41FA5}">
                      <a16:colId xmlns:a16="http://schemas.microsoft.com/office/drawing/2014/main" val="288250992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1107911738"/>
                    </a:ext>
                  </a:extLst>
                </a:gridCol>
                <a:gridCol w="3434963">
                  <a:extLst>
                    <a:ext uri="{9D8B030D-6E8A-4147-A177-3AD203B41FA5}">
                      <a16:colId xmlns:a16="http://schemas.microsoft.com/office/drawing/2014/main" val="318755566"/>
                    </a:ext>
                  </a:extLst>
                </a:gridCol>
              </a:tblGrid>
              <a:tr h="708991">
                <a:tc>
                  <a:txBody>
                    <a:bodyPr/>
                    <a:lstStyle/>
                    <a:p>
                      <a:pPr algn="ctr"/>
                      <a:r>
                        <a:rPr lang="en-IN" sz="1800" b="1" i="0" u="none" strike="noStrike" kern="1200" baseline="0" dirty="0">
                          <a:solidFill>
                            <a:srgbClr val="420023"/>
                          </a:solidFill>
                          <a:latin typeface="+mn-lt"/>
                          <a:ea typeface="+mn-ea"/>
                          <a:cs typeface="+mn-cs"/>
                        </a:rPr>
                        <a:t>AUTHOR, PAPER TITLE &amp; JOURNAL NAME, YEAR</a:t>
                      </a:r>
                      <a:endParaRPr lang="en-IN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APPROACH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rgbClr val="420023"/>
                          </a:solidFill>
                        </a:rPr>
                        <a:t>FINDINGS </a:t>
                      </a:r>
                      <a:endParaRPr lang="en-IN" b="1" dirty="0">
                        <a:solidFill>
                          <a:srgbClr val="420023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6607906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Fayed F. M. </a:t>
                      </a:r>
                      <a:r>
                        <a:rPr lang="en-IN" dirty="0" err="1"/>
                        <a:t>Ghaleb</a:t>
                      </a:r>
                      <a:r>
                        <a:rPr lang="en-IN" dirty="0"/>
                        <a:t>, Ebrahim A. </a:t>
                      </a:r>
                      <a:r>
                        <a:rPr lang="en-IN" dirty="0" err="1"/>
                        <a:t>Youness</a:t>
                      </a:r>
                      <a:r>
                        <a:rPr lang="en-IN" dirty="0"/>
                        <a:t>, Mahmoud </a:t>
                      </a:r>
                      <a:r>
                        <a:rPr lang="en-IN" dirty="0" err="1"/>
                        <a:t>Elmezain</a:t>
                      </a:r>
                      <a:r>
                        <a:rPr lang="en-IN" dirty="0"/>
                        <a:t>, Fatma Sh. </a:t>
                      </a:r>
                      <a:r>
                        <a:rPr lang="en-IN" dirty="0" err="1"/>
                        <a:t>Dewdar</a:t>
                      </a:r>
                      <a:r>
                        <a:rPr lang="en-IN" dirty="0"/>
                        <a:t>, “Vision-Based Hand Gesture Spotting and Recognition Using CRF and SVM”, </a:t>
                      </a:r>
                      <a:r>
                        <a:rPr lang="en-IN" i="1" dirty="0"/>
                        <a:t>Journal of Software Engineering and Applications</a:t>
                      </a:r>
                      <a:r>
                        <a:rPr lang="en-IN" dirty="0"/>
                        <a:t>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dirty="0"/>
                        <a:t>Human Computer Interaction, Conditional Random Fields, Support Vector Machine</a:t>
                      </a:r>
                    </a:p>
                    <a:p>
                      <a:pPr algn="just"/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800" dirty="0"/>
                        <a:t>Digits Dataset(0-9), accuracy- 92.50%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1800" b="1" dirty="0"/>
                        <a:t>Drawback: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800" dirty="0"/>
                        <a:t>Trained for only recognizing digits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641223"/>
                  </a:ext>
                </a:extLst>
              </a:tr>
              <a:tr h="708991">
                <a:tc>
                  <a:txBody>
                    <a:bodyPr/>
                    <a:lstStyle/>
                    <a:p>
                      <a:pPr algn="just"/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Shirbhate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Radha S., Vedant D. Shinde, Sanam A.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Metkari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Pooja U. Borkar, and Mayuri A. </a:t>
                      </a:r>
                      <a:r>
                        <a:rPr lang="en-IN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Khandge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 "Sign language recognition using machine learning algorithm." </a:t>
                      </a:r>
                      <a:r>
                        <a:rPr lang="en-IN" sz="1800" b="0" i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International Research Journal of Engineering and Technology (IRJET)</a:t>
                      </a:r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SVM for classification, HMM for temporal sequence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IN" sz="180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SVM for Optimal hyperplane separation, HMM for temporal analysis on ISLR dataset</a:t>
                      </a:r>
                    </a:p>
                    <a:p>
                      <a:pPr algn="just"/>
                      <a:r>
                        <a:rPr lang="en-IN" sz="1800" b="1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Drawbacks:</a:t>
                      </a:r>
                    </a:p>
                    <a:p>
                      <a:pPr algn="just"/>
                      <a:r>
                        <a:rPr lang="en-IN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Limited performance in complex sign language gesture</a:t>
                      </a:r>
                      <a:endParaRPr lang="en-IN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94563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9702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EE715-F2AE-7F83-46C2-F06075B42F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28736"/>
            <a:ext cx="10659110" cy="1325563"/>
          </a:xfrm>
        </p:spPr>
        <p:txBody>
          <a:bodyPr/>
          <a:lstStyle/>
          <a:p>
            <a:r>
              <a:rPr lang="en-IN" dirty="0"/>
              <a:t>RESEARCH GAPS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FFDEF-450D-DDF2-C520-C63B8C27C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0" y="2027279"/>
            <a:ext cx="10659110" cy="4351338"/>
          </a:xfrm>
        </p:spPr>
        <p:txBody>
          <a:bodyPr>
            <a:normAutofit/>
          </a:bodyPr>
          <a:lstStyle/>
          <a:p>
            <a:pPr marL="575719" algn="just">
              <a:spcBef>
                <a:spcPts val="800"/>
              </a:spcBef>
              <a:spcAft>
                <a:spcPts val="800"/>
              </a:spcAft>
            </a:pPr>
            <a:r>
              <a:rPr lang="en-IN" altLang="en-US" sz="2800" dirty="0"/>
              <a:t>Existing sign language recognition systems for ASL primarily focus on identifying single alphabetical characters or digits, with only a few recognizing all 26 alphabets. </a:t>
            </a:r>
          </a:p>
          <a:p>
            <a:pPr marL="575719" algn="just">
              <a:spcBef>
                <a:spcPts val="800"/>
              </a:spcBef>
              <a:spcAft>
                <a:spcPts val="800"/>
              </a:spcAft>
            </a:pPr>
            <a:r>
              <a:rPr lang="en-IN" altLang="en-US" sz="2800" dirty="0"/>
              <a:t>These systems lack speech generation capabilities for Regional Sign Language and often target users familiar with sign language.</a:t>
            </a:r>
          </a:p>
          <a:p>
            <a:pPr marL="575719" algn="just">
              <a:spcBef>
                <a:spcPts val="800"/>
              </a:spcBef>
              <a:spcAft>
                <a:spcPts val="800"/>
              </a:spcAft>
            </a:pPr>
            <a:r>
              <a:rPr lang="en-IN" altLang="en-US" sz="2800" dirty="0"/>
              <a:t> Accuracy and data scarcity are key disadvantages of existing systems.</a:t>
            </a:r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245284226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Custom 30">
      <a:dk1>
        <a:sysClr val="windowText" lastClr="000000"/>
      </a:dk1>
      <a:lt1>
        <a:sysClr val="window" lastClr="FFFFFF"/>
      </a:lt1>
      <a:dk2>
        <a:srgbClr val="420023"/>
      </a:dk2>
      <a:lt2>
        <a:srgbClr val="FDFBF9"/>
      </a:lt2>
      <a:accent1>
        <a:srgbClr val="97446E"/>
      </a:accent1>
      <a:accent2>
        <a:srgbClr val="A40056"/>
      </a:accent2>
      <a:accent3>
        <a:srgbClr val="24BEEE"/>
      </a:accent3>
      <a:accent4>
        <a:srgbClr val="91274F"/>
      </a:accent4>
      <a:accent5>
        <a:srgbClr val="F39E29"/>
      </a:accent5>
      <a:accent6>
        <a:srgbClr val="E87450"/>
      </a:accent6>
      <a:hlink>
        <a:srgbClr val="F55D5D"/>
      </a:hlink>
      <a:folHlink>
        <a:srgbClr val="EA3A60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581</TotalTime>
  <Words>1697</Words>
  <Application>Microsoft Office PowerPoint</Application>
  <PresentationFormat>Widescreen</PresentationFormat>
  <Paragraphs>148</Paragraphs>
  <Slides>22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Gill Sans Nova</vt:lpstr>
      <vt:lpstr>Times New Roman</vt:lpstr>
      <vt:lpstr>ConfettiVTI</vt:lpstr>
      <vt:lpstr>A Unified Communication System to Bridge the Gap for Inclusive Interaction among Individuals with and without Hearing and Speaking Abilities</vt:lpstr>
      <vt:lpstr>BACKGROUND AND MOTIVATION</vt:lpstr>
      <vt:lpstr>PROBLEM STATEMENT</vt:lpstr>
      <vt:lpstr>LITERATURE REVIEW </vt:lpstr>
      <vt:lpstr>LITERATURE REVIEW </vt:lpstr>
      <vt:lpstr>LITERATURE REVIEW </vt:lpstr>
      <vt:lpstr>LITERATURE REVIEW </vt:lpstr>
      <vt:lpstr>LITERATURE REVIEW </vt:lpstr>
      <vt:lpstr>RESEARCH GAPS</vt:lpstr>
      <vt:lpstr>ARCHITECTURE</vt:lpstr>
      <vt:lpstr>PROPOSED SYSTEM - MODULES</vt:lpstr>
      <vt:lpstr>1. DATA COLLECTION</vt:lpstr>
      <vt:lpstr>2. DATA PREPROCESSING</vt:lpstr>
      <vt:lpstr>3. TRAINING</vt:lpstr>
      <vt:lpstr>4. GESTURE RECOGNITION</vt:lpstr>
      <vt:lpstr>5. SPEECH GENRATION</vt:lpstr>
      <vt:lpstr>RESULT AND DISCUSSION</vt:lpstr>
      <vt:lpstr>RESULT AND DISCUSSION</vt:lpstr>
      <vt:lpstr>RESULT AND DISCUSSION</vt:lpstr>
      <vt:lpstr>CONCLUSION AND FUTURE WORK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sign language interpretation system</dc:title>
  <dc:creator>NANDHINI S</dc:creator>
  <cp:lastModifiedBy>NANDHINI S</cp:lastModifiedBy>
  <cp:revision>25</cp:revision>
  <dcterms:created xsi:type="dcterms:W3CDTF">2024-01-24T00:47:38Z</dcterms:created>
  <dcterms:modified xsi:type="dcterms:W3CDTF">2024-05-09T02:55:58Z</dcterms:modified>
</cp:coreProperties>
</file>

<file path=docProps/thumbnail.jpeg>
</file>